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handoutMasterIdLst>
    <p:handoutMasterId r:id="rId11"/>
  </p:handoutMasterIdLst>
  <p:sldIdLst>
    <p:sldId id="256" r:id="rId2"/>
    <p:sldId id="261" r:id="rId3"/>
    <p:sldId id="257" r:id="rId4"/>
    <p:sldId id="270" r:id="rId5"/>
    <p:sldId id="260" r:id="rId6"/>
    <p:sldId id="258" r:id="rId7"/>
    <p:sldId id="259"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1B1"/>
    <a:srgbClr val="0F56B5"/>
    <a:srgbClr val="0C4796"/>
    <a:srgbClr val="1F497D"/>
    <a:srgbClr val="47C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85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6E5659-8E36-4464-AEC0-5EE62F01765C}" type="datetimeFigureOut">
              <a:rPr lang="en-US" smtClean="0"/>
              <a:pPr/>
              <a:t>8/28/2014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1280BD4-16DE-4445-88F8-5B77164A6735}" type="slidenum">
              <a:rPr lang="en-US" smtClean="0"/>
              <a:pPr/>
              <a:t>‹#›</a:t>
            </a:fld>
            <a:endParaRPr lang="en-US"/>
          </a:p>
        </p:txBody>
      </p:sp>
    </p:spTree>
    <p:extLst>
      <p:ext uri="{BB962C8B-B14F-4D97-AF65-F5344CB8AC3E}">
        <p14:creationId xmlns:p14="http://schemas.microsoft.com/office/powerpoint/2010/main" val="13174684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01B84B-045B-4139-8795-19CBCA13EB1E}" type="datetimeFigureOut">
              <a:rPr lang="en-US" smtClean="0"/>
              <a:pPr/>
              <a:t>8/28/2014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6D2F1C-1C8C-4F37-913C-89F780DF3567}" type="slidenum">
              <a:rPr lang="en-US" smtClean="0"/>
              <a:pPr/>
              <a:t>‹#›</a:t>
            </a:fld>
            <a:endParaRPr lang="en-US"/>
          </a:p>
        </p:txBody>
      </p:sp>
    </p:spTree>
    <p:extLst>
      <p:ext uri="{BB962C8B-B14F-4D97-AF65-F5344CB8AC3E}">
        <p14:creationId xmlns:p14="http://schemas.microsoft.com/office/powerpoint/2010/main" val="427719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82BF6F2-F13F-4573-A9CA-0D5B4ADBB854}" type="datetime1">
              <a:rPr lang="en-US" smtClean="0"/>
              <a:pPr/>
              <a:t>8/28/2014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72693D-5B47-4BEA-BE40-E04F496F5846}"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0CDD83-E144-4DA4-BF82-AD8F7111D14C}" type="datetime1">
              <a:rPr lang="en-US" smtClean="0"/>
              <a:pPr/>
              <a:t>8/28/2014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72693D-5B47-4BEA-BE40-E04F496F584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EFCD52-8F89-4548-B305-C0BD04F46FB9}" type="datetime1">
              <a:rPr lang="en-US" smtClean="0"/>
              <a:pPr/>
              <a:t>8/28/2014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72693D-5B47-4BEA-BE40-E04F496F584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448E7E2-5C21-476A-A02C-C35C86A6A362}" type="datetime1">
              <a:rPr lang="en-US" smtClean="0"/>
              <a:pPr/>
              <a:t>8/28/2014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72693D-5B47-4BEA-BE40-E04F496F5846}"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7295705-66BF-4B73-B271-9684CEBE1E07}" type="datetime1">
              <a:rPr lang="en-US" smtClean="0"/>
              <a:pPr/>
              <a:t>8/28/2014</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B672693D-5B47-4BEA-BE40-E04F496F584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B8623B5-AB3A-4D7F-A232-39C0F2478142}" type="datetime1">
              <a:rPr lang="en-US" smtClean="0"/>
              <a:pPr/>
              <a:t>8/28/2014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72693D-5B47-4BEA-BE40-E04F496F5846}"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56F2C0C-0D76-416E-AAD3-B855A46CC345}" type="datetime1">
              <a:rPr lang="en-US" smtClean="0"/>
              <a:pPr/>
              <a:t>8/28/2014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72693D-5B47-4BEA-BE40-E04F496F5846}"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A794773-168D-44EA-9FEE-BD6AB6DF3BD4}" type="datetime1">
              <a:rPr lang="en-US" smtClean="0"/>
              <a:pPr/>
              <a:t>8/28/2014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72693D-5B47-4BEA-BE40-E04F496F584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9485A-1E6C-455D-8831-B3E40409287F}" type="datetime1">
              <a:rPr lang="en-US" smtClean="0"/>
              <a:pPr/>
              <a:t>8/28/2014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72693D-5B47-4BEA-BE40-E04F496F584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D5CF592-BE2B-46E3-B613-014A5FF42357}" type="datetime1">
              <a:rPr lang="en-US" smtClean="0"/>
              <a:pPr/>
              <a:t>8/28/2014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72693D-5B47-4BEA-BE40-E04F496F5846}"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40706C9-E735-40BA-B1B9-3A0E2716F69E}" type="datetime1">
              <a:rPr lang="en-US" smtClean="0"/>
              <a:pPr/>
              <a:t>8/28/2014</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B672693D-5B47-4BEA-BE40-E04F496F5846}"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A86B8A5-ED7D-4EAA-861E-C8A4426B1066}" type="datetime1">
              <a:rPr lang="en-US" smtClean="0"/>
              <a:pPr/>
              <a:t>8/28/2014</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72693D-5B47-4BEA-BE40-E04F496F584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684911"/>
            <a:ext cx="2286000" cy="1600200"/>
          </a:xfrm>
        </p:spPr>
        <p:txBody>
          <a:bodyPr>
            <a:normAutofit/>
          </a:bodyPr>
          <a:lstStyle/>
          <a:p>
            <a:pPr algn="l"/>
            <a:r>
              <a:rPr lang="en-US" dirty="0" smtClean="0">
                <a:solidFill>
                  <a:srgbClr val="00A1B1"/>
                </a:solidFill>
              </a:rPr>
              <a:t>The Importance of a Primary Care Physician</a:t>
            </a:r>
          </a:p>
        </p:txBody>
      </p:sp>
      <p:sp>
        <p:nvSpPr>
          <p:cNvPr id="2" name="Title 1"/>
          <p:cNvSpPr>
            <a:spLocks noGrp="1"/>
          </p:cNvSpPr>
          <p:nvPr>
            <p:ph type="ctrTitle"/>
          </p:nvPr>
        </p:nvSpPr>
        <p:spPr>
          <a:xfrm>
            <a:off x="152400" y="990600"/>
            <a:ext cx="8839200" cy="1470025"/>
          </a:xfrm>
          <a:solidFill>
            <a:srgbClr val="00A1B1"/>
          </a:solidFill>
        </p:spPr>
        <p:txBody>
          <a:bodyPr>
            <a:normAutofit/>
          </a:bodyPr>
          <a:lstStyle/>
          <a:p>
            <a:r>
              <a:rPr lang="en-US" dirty="0" smtClean="0">
                <a:latin typeface="Perpetua" pitchFamily="18" charset="0"/>
              </a:rPr>
              <a:t>Reliant Edge Solutions</a:t>
            </a:r>
            <a:br>
              <a:rPr lang="en-US" dirty="0" smtClean="0">
                <a:latin typeface="Perpetua" pitchFamily="18" charset="0"/>
              </a:rPr>
            </a:br>
            <a:r>
              <a:rPr lang="en-US" dirty="0" smtClean="0">
                <a:latin typeface="Perpetua" pitchFamily="18" charset="0"/>
              </a:rPr>
              <a:t>Health Homes</a:t>
            </a:r>
            <a:endParaRPr lang="en-US" dirty="0">
              <a:latin typeface="Perpetua"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9800" y="4953000"/>
            <a:ext cx="2743200" cy="12192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382000" cy="1295400"/>
          </a:xfrm>
          <a:solidFill>
            <a:srgbClr val="00A1B1"/>
          </a:solidFill>
          <a:ln>
            <a:solidFill>
              <a:srgbClr val="00B0F0"/>
            </a:solidFill>
          </a:ln>
        </p:spPr>
        <p:txBody>
          <a:bodyPr>
            <a:noAutofit/>
          </a:bodyPr>
          <a:lstStyle/>
          <a:p>
            <a:pPr algn="ctr"/>
            <a:r>
              <a:rPr lang="en-US" b="1" dirty="0">
                <a:solidFill>
                  <a:schemeClr val="bg1"/>
                </a:solidFill>
                <a:effectLst>
                  <a:outerShdw blurRad="38100" dist="38100" dir="2700000" algn="tl">
                    <a:srgbClr val="000000">
                      <a:alpha val="43137"/>
                    </a:srgbClr>
                  </a:outerShdw>
                </a:effectLst>
                <a:latin typeface="+mn-lt"/>
              </a:rPr>
              <a:t>W</a:t>
            </a:r>
            <a:r>
              <a:rPr lang="en-US" b="1" dirty="0" smtClean="0">
                <a:solidFill>
                  <a:schemeClr val="bg1"/>
                </a:solidFill>
                <a:effectLst>
                  <a:outerShdw blurRad="38100" dist="38100" dir="2700000" algn="tl">
                    <a:srgbClr val="000000">
                      <a:alpha val="43137"/>
                    </a:srgbClr>
                  </a:outerShdw>
                </a:effectLst>
                <a:latin typeface="+mn-lt"/>
              </a:rPr>
              <a:t>hat is a </a:t>
            </a:r>
            <a:r>
              <a:rPr lang="en-US" b="1" i="1" dirty="0" smtClean="0">
                <a:solidFill>
                  <a:schemeClr val="bg1"/>
                </a:solidFill>
                <a:effectLst>
                  <a:outerShdw blurRad="38100" dist="38100" dir="2700000" algn="tl">
                    <a:srgbClr val="000000">
                      <a:alpha val="43137"/>
                    </a:srgbClr>
                  </a:outerShdw>
                </a:effectLst>
                <a:latin typeface="+mn-lt"/>
              </a:rPr>
              <a:t>Health </a:t>
            </a:r>
            <a:r>
              <a:rPr lang="en-US" b="1" i="1" dirty="0">
                <a:solidFill>
                  <a:schemeClr val="bg1"/>
                </a:solidFill>
                <a:effectLst>
                  <a:outerShdw blurRad="38100" dist="38100" dir="2700000" algn="tl">
                    <a:srgbClr val="000000">
                      <a:alpha val="43137"/>
                    </a:srgbClr>
                  </a:outerShdw>
                </a:effectLst>
                <a:latin typeface="+mn-lt"/>
              </a:rPr>
              <a:t>H</a:t>
            </a:r>
            <a:r>
              <a:rPr lang="en-US" b="1" i="1" dirty="0" smtClean="0">
                <a:solidFill>
                  <a:schemeClr val="bg1"/>
                </a:solidFill>
                <a:effectLst>
                  <a:outerShdw blurRad="38100" dist="38100" dir="2700000" algn="tl">
                    <a:srgbClr val="000000">
                      <a:alpha val="43137"/>
                    </a:srgbClr>
                  </a:outerShdw>
                </a:effectLst>
                <a:latin typeface="+mn-lt"/>
              </a:rPr>
              <a:t>ome </a:t>
            </a:r>
            <a:r>
              <a:rPr lang="en-US" b="1" dirty="0" smtClean="0">
                <a:solidFill>
                  <a:schemeClr val="bg1"/>
                </a:solidFill>
                <a:effectLst>
                  <a:outerShdw blurRad="38100" dist="38100" dir="2700000" algn="tl">
                    <a:srgbClr val="000000">
                      <a:alpha val="43137"/>
                    </a:srgbClr>
                  </a:outerShdw>
                </a:effectLst>
                <a:latin typeface="+mn-lt"/>
              </a:rPr>
              <a:t>and </a:t>
            </a:r>
            <a:br>
              <a:rPr lang="en-US" b="1" dirty="0" smtClean="0">
                <a:solidFill>
                  <a:schemeClr val="bg1"/>
                </a:solidFill>
                <a:effectLst>
                  <a:outerShdw blurRad="38100" dist="38100" dir="2700000" algn="tl">
                    <a:srgbClr val="000000">
                      <a:alpha val="43137"/>
                    </a:srgbClr>
                  </a:outerShdw>
                </a:effectLst>
                <a:latin typeface="+mn-lt"/>
              </a:rPr>
            </a:br>
            <a:r>
              <a:rPr lang="en-US" b="1" dirty="0" smtClean="0">
                <a:solidFill>
                  <a:schemeClr val="bg1"/>
                </a:solidFill>
                <a:effectLst>
                  <a:outerShdw blurRad="38100" dist="38100" dir="2700000" algn="tl">
                    <a:srgbClr val="000000">
                      <a:alpha val="43137"/>
                    </a:srgbClr>
                  </a:outerShdw>
                </a:effectLst>
                <a:latin typeface="+mn-lt"/>
              </a:rPr>
              <a:t>why do I need one? </a:t>
            </a:r>
            <a:endParaRPr lang="en-US" b="1" dirty="0">
              <a:solidFill>
                <a:schemeClr val="bg1"/>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sz="quarter" idx="1"/>
          </p:nvPr>
        </p:nvSpPr>
        <p:spPr>
          <a:xfrm>
            <a:off x="2057400" y="2438400"/>
            <a:ext cx="5486400" cy="2895599"/>
          </a:xfrm>
        </p:spPr>
        <p:txBody>
          <a:bodyPr>
            <a:normAutofit/>
          </a:bodyPr>
          <a:lstStyle/>
          <a:p>
            <a:pPr marL="2240280" lvl="8" indent="0">
              <a:buNone/>
            </a:pPr>
            <a:endParaRPr lang="en-US" sz="6600" dirty="0" smtClean="0"/>
          </a:p>
          <a:p>
            <a:pPr>
              <a:buNone/>
            </a:pPr>
            <a:endParaRPr lang="en-US" dirty="0" smtClean="0"/>
          </a:p>
          <a:p>
            <a:pPr>
              <a:buNone/>
            </a:pPr>
            <a:endParaRPr lang="en-US" dirty="0"/>
          </a:p>
        </p:txBody>
      </p:sp>
      <p:sp>
        <p:nvSpPr>
          <p:cNvPr id="4" name="Slide Number Placeholder 3"/>
          <p:cNvSpPr>
            <a:spLocks noGrp="1"/>
          </p:cNvSpPr>
          <p:nvPr>
            <p:ph type="sldNum" sz="quarter" idx="12"/>
          </p:nvPr>
        </p:nvSpPr>
        <p:spPr>
          <a:xfrm>
            <a:off x="228600" y="6096000"/>
            <a:ext cx="457200" cy="457200"/>
          </a:xfrm>
          <a:ln>
            <a:solidFill>
              <a:schemeClr val="accent5">
                <a:lumMod val="75000"/>
              </a:schemeClr>
            </a:solidFill>
          </a:ln>
        </p:spPr>
        <p:txBody>
          <a:bodyPr/>
          <a:lstStyle/>
          <a:p>
            <a:fld id="{B672693D-5B47-4BEA-BE40-E04F496F5846}" type="slidenum">
              <a:rPr lang="en-US" b="1" smtClean="0">
                <a:solidFill>
                  <a:schemeClr val="bg1"/>
                </a:solidFill>
              </a:rPr>
              <a:pPr/>
              <a:t>2</a:t>
            </a:fld>
            <a:endParaRPr lang="en-US" b="1" dirty="0">
              <a:solidFill>
                <a:schemeClr val="bg1"/>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29400" y="5562600"/>
            <a:ext cx="2057400" cy="9144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8078" y="2971800"/>
            <a:ext cx="2643187" cy="19812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772400" cy="1143000"/>
          </a:xfrm>
          <a:solidFill>
            <a:srgbClr val="00A1B1"/>
          </a:solidFill>
        </p:spPr>
        <p:txBody>
          <a:bodyPr/>
          <a:lstStyle/>
          <a:p>
            <a:pPr algn="ctr"/>
            <a:r>
              <a:rPr lang="en-US" b="1" i="1" dirty="0" smtClean="0">
                <a:solidFill>
                  <a:schemeClr val="bg1"/>
                </a:solidFill>
                <a:effectLst>
                  <a:outerShdw blurRad="38100" dist="38100" dir="2700000" algn="tl">
                    <a:srgbClr val="000000">
                      <a:alpha val="43137"/>
                    </a:srgbClr>
                  </a:outerShdw>
                </a:effectLst>
                <a:latin typeface="+mn-lt"/>
              </a:rPr>
              <a:t>Health Home</a:t>
            </a:r>
            <a:endParaRPr lang="en-US" b="1" i="1" dirty="0">
              <a:solidFill>
                <a:schemeClr val="bg1"/>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sz="quarter" idx="1"/>
          </p:nvPr>
        </p:nvSpPr>
        <p:spPr>
          <a:xfrm>
            <a:off x="733425" y="1905000"/>
            <a:ext cx="7772400" cy="1600200"/>
          </a:xfrm>
        </p:spPr>
        <p:txBody>
          <a:bodyPr>
            <a:normAutofit fontScale="77500" lnSpcReduction="20000"/>
          </a:bodyPr>
          <a:lstStyle/>
          <a:p>
            <a:r>
              <a:rPr lang="en-US" sz="3100" dirty="0">
                <a:solidFill>
                  <a:srgbClr val="00A1B1"/>
                </a:solidFill>
                <a:latin typeface="Perpetua" pitchFamily="18" charset="0"/>
                <a:ea typeface="Calibri" panose="020F0502020204030204" pitchFamily="34" charset="0"/>
                <a:cs typeface="Times New Roman" panose="02020603050405020304" pitchFamily="18" charset="0"/>
              </a:rPr>
              <a:t>A </a:t>
            </a:r>
            <a:r>
              <a:rPr lang="en-US" sz="3100" b="1" i="1" dirty="0" smtClean="0">
                <a:solidFill>
                  <a:srgbClr val="00A1B1"/>
                </a:solidFill>
                <a:latin typeface="Perpetua" pitchFamily="18" charset="0"/>
                <a:ea typeface="Calibri" panose="020F0502020204030204" pitchFamily="34" charset="0"/>
                <a:cs typeface="Times New Roman" panose="02020603050405020304" pitchFamily="18" charset="0"/>
              </a:rPr>
              <a:t>Health </a:t>
            </a:r>
            <a:r>
              <a:rPr lang="en-US" sz="3100" b="1" i="1" dirty="0">
                <a:solidFill>
                  <a:srgbClr val="00A1B1"/>
                </a:solidFill>
                <a:latin typeface="Perpetua" pitchFamily="18" charset="0"/>
                <a:ea typeface="Calibri" panose="020F0502020204030204" pitchFamily="34" charset="0"/>
                <a:cs typeface="Times New Roman" panose="02020603050405020304" pitchFamily="18" charset="0"/>
              </a:rPr>
              <a:t>H</a:t>
            </a:r>
            <a:r>
              <a:rPr lang="en-US" sz="3100" b="1" i="1" dirty="0" smtClean="0">
                <a:solidFill>
                  <a:srgbClr val="00A1B1"/>
                </a:solidFill>
                <a:latin typeface="Perpetua" pitchFamily="18" charset="0"/>
                <a:ea typeface="Calibri" panose="020F0502020204030204" pitchFamily="34" charset="0"/>
                <a:cs typeface="Times New Roman" panose="02020603050405020304" pitchFamily="18" charset="0"/>
              </a:rPr>
              <a:t>ome</a:t>
            </a:r>
            <a:r>
              <a:rPr lang="en-US" sz="3100" dirty="0" smtClean="0">
                <a:solidFill>
                  <a:srgbClr val="00A1B1"/>
                </a:solidFill>
                <a:latin typeface="Perpetua" pitchFamily="18" charset="0"/>
                <a:ea typeface="Calibri" panose="020F0502020204030204" pitchFamily="34" charset="0"/>
                <a:cs typeface="Times New Roman" panose="02020603050405020304" pitchFamily="18" charset="0"/>
              </a:rPr>
              <a:t> </a:t>
            </a:r>
            <a:r>
              <a:rPr lang="en-US" sz="3100" dirty="0">
                <a:solidFill>
                  <a:srgbClr val="00A1B1"/>
                </a:solidFill>
                <a:latin typeface="Perpetua" pitchFamily="18" charset="0"/>
                <a:ea typeface="Calibri" panose="020F0502020204030204" pitchFamily="34" charset="0"/>
                <a:cs typeface="Times New Roman" panose="02020603050405020304" pitchFamily="18" charset="0"/>
              </a:rPr>
              <a:t>is a continuous partnership between the Primary Care Physician’s practice and the patient. </a:t>
            </a:r>
            <a:r>
              <a:rPr lang="en-US" sz="3100" dirty="0" smtClean="0">
                <a:solidFill>
                  <a:srgbClr val="00A1B1"/>
                </a:solidFill>
                <a:latin typeface="Perpetua" pitchFamily="18" charset="0"/>
                <a:ea typeface="Calibri" panose="020F0502020204030204" pitchFamily="34" charset="0"/>
                <a:cs typeface="Times New Roman" panose="02020603050405020304" pitchFamily="18" charset="0"/>
              </a:rPr>
              <a:t> The </a:t>
            </a:r>
            <a:r>
              <a:rPr lang="en-US" sz="3100" dirty="0">
                <a:solidFill>
                  <a:srgbClr val="00A1B1"/>
                </a:solidFill>
                <a:latin typeface="Perpetua" pitchFamily="18" charset="0"/>
                <a:ea typeface="Calibri" panose="020F0502020204030204" pitchFamily="34" charset="0"/>
                <a:cs typeface="Times New Roman" panose="02020603050405020304" pitchFamily="18" charset="0"/>
              </a:rPr>
              <a:t>intent is to keep the patient as healthy as possible by proactively addressing potential problems, managing known conditions and appropriately dealing with situations as they arise. </a:t>
            </a:r>
          </a:p>
          <a:p>
            <a:endParaRPr lang="en-US" dirty="0" smtClean="0"/>
          </a:p>
          <a:p>
            <a:endParaRPr lang="en-US" dirty="0"/>
          </a:p>
          <a:p>
            <a:pPr marL="0" indent="0">
              <a:buNone/>
            </a:pPr>
            <a:endParaRPr lang="en-US" dirty="0" smtClean="0"/>
          </a:p>
          <a:p>
            <a:pPr algn="ctr">
              <a:buNone/>
            </a:pPr>
            <a:endParaRPr lang="en-US" dirty="0"/>
          </a:p>
        </p:txBody>
      </p:sp>
      <p:sp>
        <p:nvSpPr>
          <p:cNvPr id="4" name="Slide Number Placeholder 3"/>
          <p:cNvSpPr>
            <a:spLocks noGrp="1"/>
          </p:cNvSpPr>
          <p:nvPr>
            <p:ph type="sldNum" sz="quarter" idx="12"/>
          </p:nvPr>
        </p:nvSpPr>
        <p:spPr>
          <a:xfrm>
            <a:off x="381000" y="6096000"/>
            <a:ext cx="457200" cy="457200"/>
          </a:xfrm>
        </p:spPr>
        <p:txBody>
          <a:bodyPr/>
          <a:lstStyle/>
          <a:p>
            <a:fld id="{B672693D-5B47-4BEA-BE40-E04F496F5846}" type="slidenum">
              <a:rPr lang="en-US" smtClean="0"/>
              <a:pPr/>
              <a:t>3</a:t>
            </a:fld>
            <a:endParaRPr lang="en-US" dirty="0"/>
          </a:p>
        </p:txBody>
      </p:sp>
      <p:sp>
        <p:nvSpPr>
          <p:cNvPr id="12" name="Text Box 2"/>
          <p:cNvSpPr txBox="1">
            <a:spLocks noChangeArrowheads="1"/>
          </p:cNvSpPr>
          <p:nvPr/>
        </p:nvSpPr>
        <p:spPr bwMode="auto">
          <a:xfrm>
            <a:off x="3819525" y="4114800"/>
            <a:ext cx="1600200" cy="15240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0"/>
              </a:spcAft>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6600" y="3620108"/>
            <a:ext cx="2895600" cy="2513381"/>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001000" cy="1066800"/>
          </a:xfrm>
          <a:solidFill>
            <a:srgbClr val="00A1B1"/>
          </a:solidFill>
        </p:spPr>
        <p:txBody>
          <a:bodyPr/>
          <a:lstStyle/>
          <a:p>
            <a:pPr algn="ctr"/>
            <a:r>
              <a:rPr lang="en-US" b="1" i="1" dirty="0">
                <a:solidFill>
                  <a:schemeClr val="bg1"/>
                </a:solidFill>
                <a:effectLst>
                  <a:outerShdw blurRad="38100" dist="38100" dir="2700000" algn="tl">
                    <a:srgbClr val="000000">
                      <a:alpha val="43137"/>
                    </a:srgbClr>
                  </a:outerShdw>
                </a:effectLst>
                <a:latin typeface="+mn-lt"/>
              </a:rPr>
              <a:t>Health Home</a:t>
            </a:r>
          </a:p>
        </p:txBody>
      </p:sp>
      <p:sp>
        <p:nvSpPr>
          <p:cNvPr id="3" name="Slide Number Placeholder 2"/>
          <p:cNvSpPr>
            <a:spLocks noGrp="1"/>
          </p:cNvSpPr>
          <p:nvPr>
            <p:ph type="sldNum" sz="quarter" idx="12"/>
          </p:nvPr>
        </p:nvSpPr>
        <p:spPr>
          <a:xfrm>
            <a:off x="304800" y="6172200"/>
            <a:ext cx="457200" cy="457200"/>
          </a:xfrm>
        </p:spPr>
        <p:txBody>
          <a:bodyPr/>
          <a:lstStyle/>
          <a:p>
            <a:fld id="{B672693D-5B47-4BEA-BE40-E04F496F5846}" type="slidenum">
              <a:rPr lang="en-US" smtClean="0"/>
              <a:pPr/>
              <a:t>4</a:t>
            </a:fld>
            <a:endParaRPr lang="en-US" dirty="0"/>
          </a:p>
        </p:txBody>
      </p:sp>
      <p:sp>
        <p:nvSpPr>
          <p:cNvPr id="4" name="Content Placeholder 3"/>
          <p:cNvSpPr>
            <a:spLocks noGrp="1"/>
          </p:cNvSpPr>
          <p:nvPr>
            <p:ph sz="quarter" idx="1"/>
          </p:nvPr>
        </p:nvSpPr>
        <p:spPr>
          <a:xfrm>
            <a:off x="990600" y="2133600"/>
            <a:ext cx="7239000" cy="3124200"/>
          </a:xfrm>
        </p:spPr>
        <p:txBody>
          <a:bodyPr/>
          <a:lstStyle/>
          <a:p>
            <a:pPr marL="0" indent="0">
              <a:buNone/>
            </a:pPr>
            <a:r>
              <a:rPr lang="en-US" sz="2400" dirty="0" smtClean="0">
                <a:solidFill>
                  <a:srgbClr val="00A1B1"/>
                </a:solidFill>
              </a:rPr>
              <a:t>Primary </a:t>
            </a:r>
            <a:r>
              <a:rPr lang="en-US" sz="2400" dirty="0">
                <a:solidFill>
                  <a:srgbClr val="00A1B1"/>
                </a:solidFill>
              </a:rPr>
              <a:t>Care Physicians and a continuity of </a:t>
            </a:r>
            <a:r>
              <a:rPr lang="en-US" sz="2400" dirty="0" smtClean="0">
                <a:solidFill>
                  <a:srgbClr val="00A1B1"/>
                </a:solidFill>
              </a:rPr>
              <a:t>care</a:t>
            </a:r>
            <a:r>
              <a:rPr lang="en-US" sz="2400" dirty="0">
                <a:solidFill>
                  <a:srgbClr val="00A1B1"/>
                </a:solidFill>
              </a:rPr>
              <a:t>.</a:t>
            </a:r>
            <a:r>
              <a:rPr lang="en-US" sz="2400" dirty="0" smtClean="0">
                <a:solidFill>
                  <a:srgbClr val="00A1B1"/>
                </a:solidFill>
              </a:rPr>
              <a:t> Continuity </a:t>
            </a:r>
            <a:r>
              <a:rPr lang="en-US" sz="2400" dirty="0">
                <a:solidFill>
                  <a:srgbClr val="00A1B1"/>
                </a:solidFill>
              </a:rPr>
              <a:t>of care means that you establish a relationship with a health care provider and you enhance that relationship year after year</a:t>
            </a:r>
            <a:r>
              <a:rPr lang="en-US" dirty="0">
                <a:solidFill>
                  <a:srgbClr val="00A1B1"/>
                </a:solidFill>
              </a:rPr>
              <a:t>. </a:t>
            </a:r>
            <a:endParaRPr lang="en-US" dirty="0" smtClean="0">
              <a:solidFill>
                <a:srgbClr val="00A1B1"/>
              </a:solidFill>
            </a:endParaRPr>
          </a:p>
          <a:p>
            <a:pPr lvl="0"/>
            <a:r>
              <a:rPr lang="en-US" sz="2400" dirty="0" smtClean="0">
                <a:solidFill>
                  <a:srgbClr val="00A1B1"/>
                </a:solidFill>
              </a:rPr>
              <a:t>Annual </a:t>
            </a:r>
            <a:r>
              <a:rPr lang="en-US" sz="2400" dirty="0">
                <a:solidFill>
                  <a:srgbClr val="00A1B1"/>
                </a:solidFill>
              </a:rPr>
              <a:t>comprehensive exam</a:t>
            </a:r>
          </a:p>
          <a:p>
            <a:pPr lvl="0"/>
            <a:r>
              <a:rPr lang="en-US" sz="2400" dirty="0">
                <a:solidFill>
                  <a:srgbClr val="00A1B1"/>
                </a:solidFill>
              </a:rPr>
              <a:t>Personalized care plans</a:t>
            </a:r>
          </a:p>
          <a:p>
            <a:pPr lvl="0"/>
            <a:r>
              <a:rPr lang="en-US" sz="2400" dirty="0" smtClean="0">
                <a:solidFill>
                  <a:srgbClr val="00A1B1"/>
                </a:solidFill>
              </a:rPr>
              <a:t>Care guidelines as </a:t>
            </a:r>
            <a:r>
              <a:rPr lang="en-US" sz="2400" dirty="0">
                <a:solidFill>
                  <a:srgbClr val="00A1B1"/>
                </a:solidFill>
              </a:rPr>
              <a:t>regards chronic conditions</a:t>
            </a:r>
          </a:p>
          <a:p>
            <a:pPr marL="0" indent="0">
              <a:buNone/>
            </a:pP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200" y="5486400"/>
            <a:ext cx="2057400" cy="914400"/>
          </a:xfrm>
          <a:prstGeom prst="rect">
            <a:avLst/>
          </a:prstGeom>
        </p:spPr>
      </p:pic>
    </p:spTree>
    <p:extLst>
      <p:ext uri="{BB962C8B-B14F-4D97-AF65-F5344CB8AC3E}">
        <p14:creationId xmlns:p14="http://schemas.microsoft.com/office/powerpoint/2010/main" val="1452850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914400"/>
          </a:xfrm>
          <a:solidFill>
            <a:srgbClr val="00A1B1"/>
          </a:solidFill>
        </p:spPr>
        <p:txBody>
          <a:bodyPr>
            <a:normAutofit/>
          </a:bodyPr>
          <a:lstStyle/>
          <a:p>
            <a:pPr algn="ctr"/>
            <a:r>
              <a:rPr lang="en-US" b="1" dirty="0" smtClean="0">
                <a:solidFill>
                  <a:schemeClr val="bg1"/>
                </a:solidFill>
                <a:effectLst>
                  <a:outerShdw blurRad="38100" dist="38100" dir="2700000" algn="tl">
                    <a:srgbClr val="000000">
                      <a:alpha val="43137"/>
                    </a:srgbClr>
                  </a:outerShdw>
                </a:effectLst>
                <a:latin typeface="+mn-lt"/>
              </a:rPr>
              <a:t>Why should I have a </a:t>
            </a:r>
            <a:r>
              <a:rPr lang="en-US" b="1" i="1" dirty="0" smtClean="0">
                <a:solidFill>
                  <a:schemeClr val="bg1"/>
                </a:solidFill>
                <a:effectLst>
                  <a:outerShdw blurRad="38100" dist="38100" dir="2700000" algn="tl">
                    <a:srgbClr val="000000">
                      <a:alpha val="43137"/>
                    </a:srgbClr>
                  </a:outerShdw>
                </a:effectLst>
                <a:latin typeface="+mn-lt"/>
              </a:rPr>
              <a:t>Health Home</a:t>
            </a:r>
            <a:r>
              <a:rPr lang="en-US" b="1" dirty="0" smtClean="0">
                <a:solidFill>
                  <a:schemeClr val="bg1"/>
                </a:solidFill>
                <a:effectLst>
                  <a:outerShdw blurRad="38100" dist="38100" dir="2700000" algn="tl">
                    <a:srgbClr val="000000">
                      <a:alpha val="43137"/>
                    </a:srgbClr>
                  </a:outerShdw>
                </a:effectLst>
                <a:latin typeface="+mn-lt"/>
              </a:rPr>
              <a:t>?</a:t>
            </a:r>
            <a:endParaRPr lang="en-US" b="1" dirty="0">
              <a:solidFill>
                <a:schemeClr val="bg1"/>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sz="quarter" idx="1"/>
          </p:nvPr>
        </p:nvSpPr>
        <p:spPr>
          <a:xfrm>
            <a:off x="838200" y="1524000"/>
            <a:ext cx="7772400" cy="4191000"/>
          </a:xfrm>
        </p:spPr>
        <p:txBody>
          <a:bodyPr>
            <a:normAutofit/>
          </a:bodyPr>
          <a:lstStyle/>
          <a:p>
            <a:r>
              <a:rPr lang="en-US" sz="2400" b="1" i="1" dirty="0">
                <a:solidFill>
                  <a:srgbClr val="00A1B1"/>
                </a:solidFill>
                <a:ea typeface="Calibri" panose="020F0502020204030204" pitchFamily="34" charset="0"/>
                <a:cs typeface="Times New Roman" panose="02020603050405020304" pitchFamily="18" charset="0"/>
              </a:rPr>
              <a:t>Health </a:t>
            </a:r>
            <a:r>
              <a:rPr lang="en-US" sz="2400" b="1" i="1" dirty="0" smtClean="0">
                <a:solidFill>
                  <a:srgbClr val="00A1B1"/>
                </a:solidFill>
                <a:ea typeface="Calibri" panose="020F0502020204030204" pitchFamily="34" charset="0"/>
                <a:cs typeface="Times New Roman" panose="02020603050405020304" pitchFamily="18" charset="0"/>
              </a:rPr>
              <a:t>Homes </a:t>
            </a:r>
            <a:r>
              <a:rPr lang="en-US" sz="2400" dirty="0">
                <a:solidFill>
                  <a:srgbClr val="00A1B1"/>
                </a:solidFill>
                <a:ea typeface="Calibri" panose="020F0502020204030204" pitchFamily="34" charset="0"/>
                <a:cs typeface="Times New Roman" panose="02020603050405020304" pitchFamily="18" charset="0"/>
              </a:rPr>
              <a:t>provide consistent and often times quicker care services for future care needs due to the constant addition to your health history and the ease of access to prior illness and treatments that you have already received</a:t>
            </a:r>
            <a:r>
              <a:rPr lang="en-US" sz="2400" dirty="0" smtClean="0">
                <a:solidFill>
                  <a:srgbClr val="00A1B1"/>
                </a:solidFill>
                <a:ea typeface="Calibri" panose="020F0502020204030204" pitchFamily="34" charset="0"/>
                <a:cs typeface="Times New Roman" panose="02020603050405020304" pitchFamily="18" charset="0"/>
              </a:rPr>
              <a:t>.</a:t>
            </a:r>
            <a:endParaRPr lang="en-US" sz="2400" dirty="0">
              <a:solidFill>
                <a:srgbClr val="00A1B1"/>
              </a:solidFill>
            </a:endParaRPr>
          </a:p>
          <a:p>
            <a:r>
              <a:rPr lang="en-US" sz="2400" dirty="0" smtClean="0">
                <a:solidFill>
                  <a:srgbClr val="00A1B1"/>
                </a:solidFill>
              </a:rPr>
              <a:t>Having </a:t>
            </a:r>
            <a:r>
              <a:rPr lang="en-US" sz="2400" dirty="0">
                <a:solidFill>
                  <a:srgbClr val="00A1B1"/>
                </a:solidFill>
              </a:rPr>
              <a:t>a </a:t>
            </a:r>
            <a:r>
              <a:rPr lang="en-US" sz="2400" b="1" i="1" dirty="0" smtClean="0">
                <a:solidFill>
                  <a:srgbClr val="00A1B1"/>
                </a:solidFill>
              </a:rPr>
              <a:t>Health </a:t>
            </a:r>
            <a:r>
              <a:rPr lang="en-US" sz="2400" b="1" i="1" dirty="0">
                <a:solidFill>
                  <a:srgbClr val="00A1B1"/>
                </a:solidFill>
              </a:rPr>
              <a:t>H</a:t>
            </a:r>
            <a:r>
              <a:rPr lang="en-US" sz="2400" b="1" i="1" dirty="0" smtClean="0">
                <a:solidFill>
                  <a:srgbClr val="00A1B1"/>
                </a:solidFill>
              </a:rPr>
              <a:t>ome </a:t>
            </a:r>
            <a:r>
              <a:rPr lang="en-US" sz="2400" dirty="0">
                <a:solidFill>
                  <a:srgbClr val="00A1B1"/>
                </a:solidFill>
              </a:rPr>
              <a:t>should reduce the following all which provide better patient care while reducing out of pocket expenses</a:t>
            </a:r>
            <a:r>
              <a:rPr lang="en-US" sz="2400" dirty="0" smtClean="0">
                <a:solidFill>
                  <a:srgbClr val="00A1B1"/>
                </a:solidFill>
              </a:rPr>
              <a:t>;</a:t>
            </a:r>
          </a:p>
          <a:p>
            <a:pPr lvl="3">
              <a:buClr>
                <a:srgbClr val="0070C0"/>
              </a:buClr>
              <a:buFont typeface="Wingdings" pitchFamily="2" charset="2"/>
              <a:buChar char="v"/>
            </a:pPr>
            <a:r>
              <a:rPr lang="en-US" dirty="0" smtClean="0">
                <a:solidFill>
                  <a:srgbClr val="00A1B1"/>
                </a:solidFill>
              </a:rPr>
              <a:t>Emergency </a:t>
            </a:r>
            <a:r>
              <a:rPr lang="en-US" dirty="0">
                <a:solidFill>
                  <a:srgbClr val="00A1B1"/>
                </a:solidFill>
              </a:rPr>
              <a:t>department visits</a:t>
            </a:r>
          </a:p>
          <a:p>
            <a:pPr lvl="3">
              <a:buClr>
                <a:srgbClr val="0070C0"/>
              </a:buClr>
              <a:buFont typeface="Wingdings" pitchFamily="2" charset="2"/>
              <a:buChar char="v"/>
            </a:pPr>
            <a:r>
              <a:rPr lang="en-US" dirty="0">
                <a:solidFill>
                  <a:srgbClr val="00A1B1"/>
                </a:solidFill>
              </a:rPr>
              <a:t>M</a:t>
            </a:r>
            <a:r>
              <a:rPr lang="en-US" dirty="0" smtClean="0">
                <a:solidFill>
                  <a:srgbClr val="00A1B1"/>
                </a:solidFill>
              </a:rPr>
              <a:t>edications</a:t>
            </a:r>
            <a:endParaRPr lang="en-US" dirty="0">
              <a:solidFill>
                <a:srgbClr val="00A1B1"/>
              </a:solidFill>
            </a:endParaRPr>
          </a:p>
          <a:p>
            <a:pPr lvl="3">
              <a:buClr>
                <a:srgbClr val="0070C0"/>
              </a:buClr>
              <a:buFont typeface="Wingdings" pitchFamily="2" charset="2"/>
              <a:buChar char="v"/>
            </a:pPr>
            <a:r>
              <a:rPr lang="en-US" dirty="0">
                <a:solidFill>
                  <a:srgbClr val="00A1B1"/>
                </a:solidFill>
              </a:rPr>
              <a:t>R</a:t>
            </a:r>
            <a:r>
              <a:rPr lang="en-US" dirty="0" smtClean="0">
                <a:solidFill>
                  <a:srgbClr val="00A1B1"/>
                </a:solidFill>
              </a:rPr>
              <a:t>edundant </a:t>
            </a:r>
            <a:r>
              <a:rPr lang="en-US" dirty="0">
                <a:solidFill>
                  <a:srgbClr val="00A1B1"/>
                </a:solidFill>
              </a:rPr>
              <a:t>diagnostic tests</a:t>
            </a:r>
          </a:p>
          <a:p>
            <a:pPr lvl="3">
              <a:buClr>
                <a:srgbClr val="0070C0"/>
              </a:buClr>
              <a:buFont typeface="Wingdings" pitchFamily="2" charset="2"/>
              <a:buChar char="v"/>
            </a:pPr>
            <a:r>
              <a:rPr lang="en-US" dirty="0">
                <a:solidFill>
                  <a:srgbClr val="00A1B1"/>
                </a:solidFill>
              </a:rPr>
              <a:t>U</a:t>
            </a:r>
            <a:r>
              <a:rPr lang="en-US" dirty="0" smtClean="0">
                <a:solidFill>
                  <a:srgbClr val="00A1B1"/>
                </a:solidFill>
              </a:rPr>
              <a:t>se </a:t>
            </a:r>
            <a:r>
              <a:rPr lang="en-US" dirty="0">
                <a:solidFill>
                  <a:srgbClr val="00A1B1"/>
                </a:solidFill>
              </a:rPr>
              <a:t>of high-tech radiology</a:t>
            </a:r>
          </a:p>
          <a:p>
            <a:pPr lvl="3">
              <a:buClr>
                <a:srgbClr val="0070C0"/>
              </a:buClr>
              <a:buFont typeface="Wingdings" pitchFamily="2" charset="2"/>
              <a:buChar char="v"/>
            </a:pPr>
            <a:r>
              <a:rPr lang="en-US" dirty="0">
                <a:solidFill>
                  <a:srgbClr val="00A1B1"/>
                </a:solidFill>
              </a:rPr>
              <a:t>V</a:t>
            </a:r>
            <a:r>
              <a:rPr lang="en-US" dirty="0" smtClean="0">
                <a:solidFill>
                  <a:srgbClr val="00A1B1"/>
                </a:solidFill>
              </a:rPr>
              <a:t>isits </a:t>
            </a:r>
            <a:r>
              <a:rPr lang="en-US" dirty="0">
                <a:solidFill>
                  <a:srgbClr val="00A1B1"/>
                </a:solidFill>
              </a:rPr>
              <a:t>to specialists</a:t>
            </a:r>
          </a:p>
          <a:p>
            <a:pPr marL="342900" marR="0" lvl="0" indent="-342900" fontAlgn="base">
              <a:lnSpc>
                <a:spcPct val="115000"/>
              </a:lnSpc>
              <a:spcBef>
                <a:spcPts val="0"/>
              </a:spcBef>
              <a:spcAft>
                <a:spcPts val="0"/>
              </a:spcAft>
              <a:buSzPts val="1200"/>
              <a:buFont typeface="Times New Roman" panose="02020603050405020304" pitchFamily="18" charset="0"/>
              <a:buChar char="•"/>
            </a:pPr>
            <a:endParaRPr lang="en-US" sz="1600" dirty="0">
              <a:latin typeface="Arial" panose="020B060402020202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a:xfrm>
            <a:off x="304800" y="6096000"/>
            <a:ext cx="457200" cy="457200"/>
          </a:xfrm>
        </p:spPr>
        <p:txBody>
          <a:bodyPr/>
          <a:lstStyle/>
          <a:p>
            <a:fld id="{B672693D-5B47-4BEA-BE40-E04F496F5846}"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1295400"/>
          </a:xfrm>
          <a:solidFill>
            <a:srgbClr val="00A1B1"/>
          </a:solidFill>
        </p:spPr>
        <p:txBody>
          <a:bodyPr>
            <a:noAutofit/>
          </a:bodyPr>
          <a:lstStyle/>
          <a:p>
            <a:pPr algn="ctr"/>
            <a:r>
              <a:rPr lang="en-US" b="1" dirty="0" smtClean="0">
                <a:solidFill>
                  <a:schemeClr val="bg1"/>
                </a:solidFill>
                <a:effectLst>
                  <a:outerShdw blurRad="38100" dist="38100" dir="2700000" algn="tl">
                    <a:srgbClr val="000000">
                      <a:alpha val="43137"/>
                    </a:srgbClr>
                  </a:outerShdw>
                </a:effectLst>
                <a:latin typeface="+mn-lt"/>
              </a:rPr>
              <a:t>Where does a specialist fit into the </a:t>
            </a:r>
            <a:r>
              <a:rPr lang="en-US" b="1" i="1" dirty="0">
                <a:solidFill>
                  <a:schemeClr val="bg1"/>
                </a:solidFill>
                <a:effectLst>
                  <a:outerShdw blurRad="38100" dist="38100" dir="2700000" algn="tl">
                    <a:srgbClr val="000000">
                      <a:alpha val="43137"/>
                    </a:srgbClr>
                  </a:outerShdw>
                </a:effectLst>
                <a:latin typeface="+mn-lt"/>
              </a:rPr>
              <a:t>H</a:t>
            </a:r>
            <a:r>
              <a:rPr lang="en-US" b="1" i="1" dirty="0" smtClean="0">
                <a:solidFill>
                  <a:schemeClr val="bg1"/>
                </a:solidFill>
                <a:effectLst>
                  <a:outerShdw blurRad="38100" dist="38100" dir="2700000" algn="tl">
                    <a:srgbClr val="000000">
                      <a:alpha val="43137"/>
                    </a:srgbClr>
                  </a:outerShdw>
                </a:effectLst>
                <a:latin typeface="+mn-lt"/>
              </a:rPr>
              <a:t>ealth Home </a:t>
            </a:r>
            <a:r>
              <a:rPr lang="en-US" b="1" dirty="0" smtClean="0">
                <a:solidFill>
                  <a:schemeClr val="bg1"/>
                </a:solidFill>
                <a:effectLst>
                  <a:outerShdw blurRad="38100" dist="38100" dir="2700000" algn="tl">
                    <a:srgbClr val="000000">
                      <a:alpha val="43137"/>
                    </a:srgbClr>
                  </a:outerShdw>
                </a:effectLst>
                <a:latin typeface="+mn-lt"/>
              </a:rPr>
              <a:t>concept?</a:t>
            </a:r>
            <a:endParaRPr lang="en-US" b="1" dirty="0">
              <a:solidFill>
                <a:schemeClr val="bg1"/>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sz="quarter" idx="1"/>
          </p:nvPr>
        </p:nvSpPr>
        <p:spPr>
          <a:xfrm>
            <a:off x="838200" y="2133600"/>
            <a:ext cx="7391400" cy="3733800"/>
          </a:xfrm>
        </p:spPr>
        <p:txBody>
          <a:bodyPr>
            <a:normAutofit fontScale="92500" lnSpcReduction="10000"/>
          </a:bodyPr>
          <a:lstStyle/>
          <a:p>
            <a:r>
              <a:rPr lang="en-US" dirty="0" smtClean="0">
                <a:solidFill>
                  <a:srgbClr val="00A1B1"/>
                </a:solidFill>
              </a:rPr>
              <a:t>Having </a:t>
            </a:r>
            <a:r>
              <a:rPr lang="en-US" dirty="0">
                <a:solidFill>
                  <a:srgbClr val="00A1B1"/>
                </a:solidFill>
              </a:rPr>
              <a:t>a </a:t>
            </a:r>
            <a:r>
              <a:rPr lang="en-US" b="1" i="1" dirty="0" smtClean="0">
                <a:solidFill>
                  <a:srgbClr val="00A1B1"/>
                </a:solidFill>
              </a:rPr>
              <a:t>Health </a:t>
            </a:r>
            <a:r>
              <a:rPr lang="en-US" b="1" i="1" dirty="0">
                <a:solidFill>
                  <a:srgbClr val="00A1B1"/>
                </a:solidFill>
              </a:rPr>
              <a:t>H</a:t>
            </a:r>
            <a:r>
              <a:rPr lang="en-US" b="1" i="1" dirty="0" smtClean="0">
                <a:solidFill>
                  <a:srgbClr val="00A1B1"/>
                </a:solidFill>
              </a:rPr>
              <a:t>ome </a:t>
            </a:r>
            <a:r>
              <a:rPr lang="en-US" dirty="0">
                <a:solidFill>
                  <a:srgbClr val="00A1B1"/>
                </a:solidFill>
              </a:rPr>
              <a:t>enhances the use of specialists based on the collaborative relationship already in place with the PCP. </a:t>
            </a:r>
            <a:endParaRPr lang="en-US" dirty="0" smtClean="0">
              <a:solidFill>
                <a:srgbClr val="00A1B1"/>
              </a:solidFill>
            </a:endParaRPr>
          </a:p>
          <a:p>
            <a:r>
              <a:rPr lang="en-US" dirty="0" smtClean="0">
                <a:solidFill>
                  <a:srgbClr val="00A1B1"/>
                </a:solidFill>
              </a:rPr>
              <a:t>This </a:t>
            </a:r>
            <a:r>
              <a:rPr lang="en-US" dirty="0">
                <a:solidFill>
                  <a:srgbClr val="00A1B1"/>
                </a:solidFill>
              </a:rPr>
              <a:t>allows for one point of contact and a prioritization of care based on your specific medical situation</a:t>
            </a:r>
            <a:r>
              <a:rPr lang="en-US" dirty="0" smtClean="0">
                <a:solidFill>
                  <a:srgbClr val="00A1B1"/>
                </a:solidFill>
              </a:rPr>
              <a:t>.</a:t>
            </a:r>
            <a:endParaRPr lang="en-US" dirty="0">
              <a:solidFill>
                <a:srgbClr val="00A1B1"/>
              </a:solidFill>
            </a:endParaRPr>
          </a:p>
          <a:p>
            <a:r>
              <a:rPr lang="en-US" dirty="0">
                <a:solidFill>
                  <a:srgbClr val="00A1B1"/>
                </a:solidFill>
              </a:rPr>
              <a:t>In this fashion your PCP and the specialist increase the likelihood of diagnosing and treating the real issue faster and more efficiently. </a:t>
            </a:r>
            <a:endParaRPr lang="en-US" dirty="0" smtClean="0">
              <a:solidFill>
                <a:srgbClr val="00A1B1"/>
              </a:solidFill>
            </a:endParaRPr>
          </a:p>
          <a:p>
            <a:r>
              <a:rPr lang="en-US" dirty="0" smtClean="0">
                <a:solidFill>
                  <a:srgbClr val="00A1B1"/>
                </a:solidFill>
              </a:rPr>
              <a:t>Together </a:t>
            </a:r>
            <a:r>
              <a:rPr lang="en-US" dirty="0">
                <a:solidFill>
                  <a:srgbClr val="00A1B1"/>
                </a:solidFill>
              </a:rPr>
              <a:t>they provide increased care quality at a lower cost to you by avoiding unnecessary testing and exams caused by many self-referrals.</a:t>
            </a:r>
          </a:p>
          <a:p>
            <a:pPr marL="0" indent="0">
              <a:buNone/>
            </a:pPr>
            <a:endParaRPr lang="en-US" dirty="0" smtClean="0">
              <a:solidFill>
                <a:schemeClr val="tx2"/>
              </a:solidFill>
            </a:endParaRPr>
          </a:p>
        </p:txBody>
      </p:sp>
      <p:sp>
        <p:nvSpPr>
          <p:cNvPr id="4" name="Slide Number Placeholder 3"/>
          <p:cNvSpPr>
            <a:spLocks noGrp="1"/>
          </p:cNvSpPr>
          <p:nvPr>
            <p:ph type="sldNum" sz="quarter" idx="12"/>
          </p:nvPr>
        </p:nvSpPr>
        <p:spPr>
          <a:xfrm>
            <a:off x="228600" y="6096000"/>
            <a:ext cx="457200" cy="457200"/>
          </a:xfrm>
        </p:spPr>
        <p:txBody>
          <a:bodyPr/>
          <a:lstStyle/>
          <a:p>
            <a:fld id="{B672693D-5B47-4BEA-BE40-E04F496F5846}"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01000" cy="960438"/>
          </a:xfrm>
          <a:solidFill>
            <a:srgbClr val="00A1B1"/>
          </a:solidFill>
        </p:spPr>
        <p:txBody>
          <a:bodyPr>
            <a:normAutofit/>
          </a:bodyPr>
          <a:lstStyle/>
          <a:p>
            <a:pPr algn="ctr"/>
            <a:r>
              <a:rPr lang="en-US" b="1" i="1" dirty="0" smtClean="0">
                <a:solidFill>
                  <a:schemeClr val="bg1"/>
                </a:solidFill>
                <a:effectLst>
                  <a:outerShdw blurRad="38100" dist="38100" dir="2700000" algn="tl">
                    <a:srgbClr val="000000">
                      <a:alpha val="43137"/>
                    </a:srgbClr>
                  </a:outerShdw>
                </a:effectLst>
                <a:latin typeface="+mn-lt"/>
              </a:rPr>
              <a:t>Health Home</a:t>
            </a:r>
            <a:endParaRPr lang="en-US" b="1" i="1" dirty="0">
              <a:solidFill>
                <a:schemeClr val="bg1"/>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sz="quarter" idx="1"/>
          </p:nvPr>
        </p:nvSpPr>
        <p:spPr>
          <a:xfrm>
            <a:off x="838200" y="2057400"/>
            <a:ext cx="7772400" cy="2209800"/>
          </a:xfrm>
        </p:spPr>
        <p:txBody>
          <a:bodyPr>
            <a:normAutofit/>
          </a:bodyPr>
          <a:lstStyle/>
          <a:p>
            <a:pPr marL="0" indent="0">
              <a:buNone/>
            </a:pPr>
            <a:r>
              <a:rPr lang="en-US" sz="2400" dirty="0">
                <a:solidFill>
                  <a:srgbClr val="00A1B1"/>
                </a:solidFill>
              </a:rPr>
              <a:t>Through the relationship created with you and a </a:t>
            </a:r>
            <a:r>
              <a:rPr lang="en-US" sz="2400" b="1" i="1" dirty="0" smtClean="0">
                <a:solidFill>
                  <a:srgbClr val="00A1B1"/>
                </a:solidFill>
              </a:rPr>
              <a:t>Health </a:t>
            </a:r>
            <a:r>
              <a:rPr lang="en-US" sz="2400" b="1" i="1" dirty="0">
                <a:solidFill>
                  <a:srgbClr val="00A1B1"/>
                </a:solidFill>
              </a:rPr>
              <a:t>H</a:t>
            </a:r>
            <a:r>
              <a:rPr lang="en-US" sz="2400" b="1" i="1" dirty="0" smtClean="0">
                <a:solidFill>
                  <a:srgbClr val="00A1B1"/>
                </a:solidFill>
              </a:rPr>
              <a:t>ome </a:t>
            </a:r>
            <a:r>
              <a:rPr lang="en-US" sz="2400" dirty="0">
                <a:solidFill>
                  <a:srgbClr val="00A1B1"/>
                </a:solidFill>
              </a:rPr>
              <a:t>a more open and honest dialogue of care is in place allowing you to feel more comfortable with and be an active participant in the type of care received!</a:t>
            </a:r>
          </a:p>
          <a:p>
            <a:pPr marL="0" indent="0">
              <a:buNone/>
            </a:pPr>
            <a:endParaRPr lang="en-US" dirty="0">
              <a:solidFill>
                <a:schemeClr val="tx2"/>
              </a:solidFill>
            </a:endParaRPr>
          </a:p>
          <a:p>
            <a:endParaRPr lang="en-US" dirty="0" smtClean="0"/>
          </a:p>
        </p:txBody>
      </p:sp>
      <p:sp>
        <p:nvSpPr>
          <p:cNvPr id="4" name="Slide Number Placeholder 3"/>
          <p:cNvSpPr>
            <a:spLocks noGrp="1"/>
          </p:cNvSpPr>
          <p:nvPr>
            <p:ph type="sldNum" sz="quarter" idx="12"/>
          </p:nvPr>
        </p:nvSpPr>
        <p:spPr>
          <a:xfrm>
            <a:off x="228600" y="6172200"/>
            <a:ext cx="457200" cy="457200"/>
          </a:xfrm>
        </p:spPr>
        <p:txBody>
          <a:bodyPr/>
          <a:lstStyle/>
          <a:p>
            <a:fld id="{B672693D-5B47-4BEA-BE40-E04F496F5846}" type="slidenum">
              <a:rPr lang="en-US" smtClean="0"/>
              <a:pPr/>
              <a:t>7</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24600" y="5486400"/>
            <a:ext cx="2228848" cy="990599"/>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868362"/>
          </a:xfrm>
          <a:solidFill>
            <a:srgbClr val="00A1B1"/>
          </a:solidFill>
        </p:spPr>
        <p:txBody>
          <a:bodyPr/>
          <a:lstStyle/>
          <a:p>
            <a:pPr algn="ctr"/>
            <a:r>
              <a:rPr lang="en-US" b="1" i="1" dirty="0" smtClean="0">
                <a:solidFill>
                  <a:schemeClr val="bg1"/>
                </a:solidFill>
                <a:effectLst>
                  <a:outerShdw blurRad="38100" dist="38100" dir="2700000" algn="tl">
                    <a:srgbClr val="000000">
                      <a:alpha val="43137"/>
                    </a:srgbClr>
                  </a:outerShdw>
                </a:effectLst>
                <a:latin typeface="+mn-lt"/>
              </a:rPr>
              <a:t>Health Home </a:t>
            </a:r>
            <a:endParaRPr lang="en-US" b="1" dirty="0">
              <a:solidFill>
                <a:schemeClr val="bg1"/>
              </a:solidFill>
              <a:effectLst>
                <a:outerShdw blurRad="38100" dist="38100" dir="2700000" algn="tl">
                  <a:srgbClr val="000000">
                    <a:alpha val="43137"/>
                  </a:srgbClr>
                </a:outerShdw>
              </a:effectLst>
              <a:latin typeface="+mn-lt"/>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95600" y="1695450"/>
            <a:ext cx="3352800" cy="215989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32650" y="5334001"/>
            <a:ext cx="2400300" cy="10668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ustom 2">
      <a:dk1>
        <a:sysClr val="windowText" lastClr="000000"/>
      </a:dk1>
      <a:lt1>
        <a:sysClr val="window" lastClr="FFFFFF"/>
      </a:lt1>
      <a:dk2>
        <a:srgbClr val="F78F1E"/>
      </a:dk2>
      <a:lt2>
        <a:srgbClr val="EEECE1"/>
      </a:lt2>
      <a:accent1>
        <a:srgbClr val="F78F1E"/>
      </a:accent1>
      <a:accent2>
        <a:srgbClr val="F78F1E"/>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413</TotalTime>
  <Words>339</Words>
  <Application>Microsoft Office PowerPoint</Application>
  <PresentationFormat>On-screen Show (4:3)</PresentationFormat>
  <Paragraphs>35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Reliant Edge Solutions Health Homes</vt:lpstr>
      <vt:lpstr>What is a Health Home and  why do I need one? </vt:lpstr>
      <vt:lpstr>Health Home</vt:lpstr>
      <vt:lpstr>Health Home</vt:lpstr>
      <vt:lpstr>Why should I have a Health Home?</vt:lpstr>
      <vt:lpstr>Where does a specialist fit into the Health Home concept?</vt:lpstr>
      <vt:lpstr>Health Home</vt:lpstr>
      <vt:lpstr>Health Home </vt:lpstr>
    </vt:vector>
  </TitlesOfParts>
  <Company>Brown, Udell, Pomerantz &amp; Delrahim,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IVCH</dc:title>
  <dc:creator>Keith Leitzen</dc:creator>
  <cp:lastModifiedBy>User</cp:lastModifiedBy>
  <cp:revision>58</cp:revision>
  <dcterms:created xsi:type="dcterms:W3CDTF">2012-10-27T22:10:59Z</dcterms:created>
  <dcterms:modified xsi:type="dcterms:W3CDTF">2014-08-28T12:32:51Z</dcterms:modified>
</cp:coreProperties>
</file>